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1" r:id="rId1"/>
  </p:sldMasterIdLst>
  <p:notesMasterIdLst>
    <p:notesMasterId r:id="rId14"/>
  </p:notesMasterIdLst>
  <p:sldIdLst>
    <p:sldId id="256" r:id="rId2"/>
    <p:sldId id="257" r:id="rId3"/>
    <p:sldId id="258" r:id="rId4"/>
    <p:sldId id="261" r:id="rId5"/>
    <p:sldId id="262" r:id="rId6"/>
    <p:sldId id="264" r:id="rId7"/>
    <p:sldId id="259" r:id="rId8"/>
    <p:sldId id="263" r:id="rId9"/>
    <p:sldId id="265" r:id="rId10"/>
    <p:sldId id="266" r:id="rId11"/>
    <p:sldId id="267" r:id="rId12"/>
    <p:sldId id="270" r:id="rId13"/>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882" autoAdjust="0"/>
    <p:restoredTop sz="90929"/>
  </p:normalViewPr>
  <p:slideViewPr>
    <p:cSldViewPr>
      <p:cViewPr varScale="1">
        <p:scale>
          <a:sx n="82" d="100"/>
          <a:sy n="82" d="100"/>
        </p:scale>
        <p:origin x="-149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027"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02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3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03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pPr>
              <a:defRPr/>
            </a:pPr>
            <a:fld id="{29FC48AD-2731-4B26-87F5-C3452C84BF5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85A38A8D-DD59-4505-9CA8-32C254912264}" type="slidenum">
              <a:rPr lang="en-US" smtClean="0"/>
              <a:pPr/>
              <a:t>1</a:t>
            </a:fld>
            <a:endParaRPr lang="en-US" smtClean="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9FC48AD-2731-4B26-87F5-C3452C84BF56}"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9FC48AD-2731-4B26-87F5-C3452C84BF56}"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9FC48AD-2731-4B26-87F5-C3452C84BF56}" type="slidenum">
              <a:rPr lang="en-US" smtClean="0"/>
              <a:pPr>
                <a:defRPr/>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9FC48AD-2731-4B26-87F5-C3452C84BF56}"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9FC48AD-2731-4B26-87F5-C3452C84BF56}"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9FC48AD-2731-4B26-87F5-C3452C84BF56}"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9FC48AD-2731-4B26-87F5-C3452C84BF56}"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9FC48AD-2731-4B26-87F5-C3452C84BF56}"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9FC48AD-2731-4B26-87F5-C3452C84BF56}"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9FC48AD-2731-4B26-87F5-C3452C84BF56}"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9FC48AD-2731-4B26-87F5-C3452C84BF56}"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2530" name="Rectangle 2"/>
          <p:cNvSpPr>
            <a:spLocks noGrp="1" noChangeArrowheads="1"/>
          </p:cNvSpPr>
          <p:nvPr>
            <p:ph type="ctrTitle"/>
          </p:nvPr>
        </p:nvSpPr>
        <p:spPr>
          <a:xfrm>
            <a:off x="685800" y="1828800"/>
            <a:ext cx="7772400" cy="1143000"/>
          </a:xfrm>
        </p:spPr>
        <p:txBody>
          <a:bodyPr/>
          <a:lstStyle>
            <a:lvl1pPr algn="ctr">
              <a:defRPr/>
            </a:lvl1pPr>
          </a:lstStyle>
          <a:p>
            <a:r>
              <a:rPr lang="en-US"/>
              <a:t>Click to edit Master title style</a:t>
            </a:r>
          </a:p>
        </p:txBody>
      </p:sp>
      <p:sp>
        <p:nvSpPr>
          <p:cNvPr id="22531" name="Rectangle 3"/>
          <p:cNvSpPr>
            <a:spLocks noGrp="1" noChangeArrowheads="1"/>
          </p:cNvSpPr>
          <p:nvPr>
            <p:ph type="subTitle" idx="1"/>
          </p:nvPr>
        </p:nvSpPr>
        <p:spPr>
          <a:xfrm>
            <a:off x="1371600" y="34290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BE80035-EFC9-47E4-8E04-B98859CF0EF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84B65D5-65A9-41F6-89AE-50766EC8E92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8C4F41-8703-41BA-A3A9-928378123AF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77B667-7AF5-4873-9201-8FD8B287D54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F0C7B95-1FCE-4E70-AC0F-077BB915A2D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51A0EF0-5F25-4979-BD96-2D9890B8AAA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F322C09-8C5A-4D75-993D-389828577DD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D82F5DF-3E8C-4145-9AF0-960B89DAEBE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6F04EA5-F123-4902-9D2B-C28C928C4B1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C6659BC-8911-47BC-A719-A76D56D6C49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474C835-359D-4746-A6E9-06BA99BB274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a:outerShdw dist="25399" dir="2700000" algn="ctr" rotWithShape="0">
              <a:schemeClr val="bg2">
                <a:alpha val="99962"/>
              </a:schemeClr>
            </a:outerShdw>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150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a:outerShdw dist="25399" dir="2700000" algn="ctr" rotWithShape="0">
              <a:schemeClr val="bg2">
                <a:alpha val="99962"/>
              </a:schemeClr>
            </a:outerShdw>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50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FFFFFF"/>
                </a:solidFill>
                <a:latin typeface="+mn-lt"/>
                <a:ea typeface="+mn-ea"/>
              </a:defRPr>
            </a:lvl1pPr>
          </a:lstStyle>
          <a:p>
            <a:pPr>
              <a:defRPr/>
            </a:pPr>
            <a:endParaRPr lang="en-US"/>
          </a:p>
        </p:txBody>
      </p:sp>
      <p:sp>
        <p:nvSpPr>
          <p:cNvPr id="2150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FFFFFF"/>
                </a:solidFill>
                <a:latin typeface="+mn-lt"/>
                <a:ea typeface="+mn-ea"/>
              </a:defRPr>
            </a:lvl1pPr>
          </a:lstStyle>
          <a:p>
            <a:pPr>
              <a:defRPr/>
            </a:pPr>
            <a:endParaRPr lang="en-US"/>
          </a:p>
        </p:txBody>
      </p:sp>
      <p:sp>
        <p:nvSpPr>
          <p:cNvPr id="2151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FFFFFF"/>
                </a:solidFill>
                <a:latin typeface="+mn-lt"/>
                <a:ea typeface="+mn-ea"/>
              </a:defRPr>
            </a:lvl1pPr>
          </a:lstStyle>
          <a:p>
            <a:pPr>
              <a:defRPr/>
            </a:pPr>
            <a:fld id="{8CC2985F-CE98-43E2-8771-EE60A9A79A90}"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1" charset="0"/>
          <a:ea typeface="MS Pゴシック" pitchFamily="-92" charset="-128"/>
        </a:defRPr>
      </a:lvl2pPr>
      <a:lvl3pPr algn="l" rtl="0" eaLnBrk="0" fontAlgn="base" hangingPunct="0">
        <a:spcBef>
          <a:spcPct val="0"/>
        </a:spcBef>
        <a:spcAft>
          <a:spcPct val="0"/>
        </a:spcAft>
        <a:defRPr sz="4400">
          <a:solidFill>
            <a:schemeClr val="tx2"/>
          </a:solidFill>
          <a:latin typeface="Tahoma" pitchFamily="1" charset="0"/>
          <a:ea typeface="MS Pゴシック" pitchFamily="-92" charset="-128"/>
        </a:defRPr>
      </a:lvl3pPr>
      <a:lvl4pPr algn="l" rtl="0" eaLnBrk="0" fontAlgn="base" hangingPunct="0">
        <a:spcBef>
          <a:spcPct val="0"/>
        </a:spcBef>
        <a:spcAft>
          <a:spcPct val="0"/>
        </a:spcAft>
        <a:defRPr sz="4400">
          <a:solidFill>
            <a:schemeClr val="tx2"/>
          </a:solidFill>
          <a:latin typeface="Tahoma" pitchFamily="1" charset="0"/>
          <a:ea typeface="MS Pゴシック" pitchFamily="-92" charset="-128"/>
        </a:defRPr>
      </a:lvl4pPr>
      <a:lvl5pPr algn="l" rtl="0" eaLnBrk="0" fontAlgn="base" hangingPunct="0">
        <a:spcBef>
          <a:spcPct val="0"/>
        </a:spcBef>
        <a:spcAft>
          <a:spcPct val="0"/>
        </a:spcAft>
        <a:defRPr sz="4400">
          <a:solidFill>
            <a:schemeClr val="tx2"/>
          </a:solidFill>
          <a:latin typeface="Tahoma" pitchFamily="1" charset="0"/>
          <a:ea typeface="MS Pゴシック" pitchFamily="-92" charset="-128"/>
        </a:defRPr>
      </a:lvl5pPr>
      <a:lvl6pPr marL="457200" algn="l" rtl="0" fontAlgn="base">
        <a:spcBef>
          <a:spcPct val="0"/>
        </a:spcBef>
        <a:spcAft>
          <a:spcPct val="0"/>
        </a:spcAft>
        <a:defRPr sz="4400">
          <a:solidFill>
            <a:schemeClr val="tx2"/>
          </a:solidFill>
          <a:latin typeface="Tahoma" pitchFamily="1" charset="0"/>
          <a:ea typeface="MS Pゴシック" pitchFamily="-92" charset="-128"/>
        </a:defRPr>
      </a:lvl6pPr>
      <a:lvl7pPr marL="914400" algn="l" rtl="0" fontAlgn="base">
        <a:spcBef>
          <a:spcPct val="0"/>
        </a:spcBef>
        <a:spcAft>
          <a:spcPct val="0"/>
        </a:spcAft>
        <a:defRPr sz="4400">
          <a:solidFill>
            <a:schemeClr val="tx2"/>
          </a:solidFill>
          <a:latin typeface="Tahoma" pitchFamily="1" charset="0"/>
          <a:ea typeface="MS Pゴシック" pitchFamily="-92" charset="-128"/>
        </a:defRPr>
      </a:lvl7pPr>
      <a:lvl8pPr marL="1371600" algn="l" rtl="0" fontAlgn="base">
        <a:spcBef>
          <a:spcPct val="0"/>
        </a:spcBef>
        <a:spcAft>
          <a:spcPct val="0"/>
        </a:spcAft>
        <a:defRPr sz="4400">
          <a:solidFill>
            <a:schemeClr val="tx2"/>
          </a:solidFill>
          <a:latin typeface="Tahoma" pitchFamily="1" charset="0"/>
          <a:ea typeface="MS Pゴシック" pitchFamily="-92" charset="-128"/>
        </a:defRPr>
      </a:lvl8pPr>
      <a:lvl9pPr marL="1828800" algn="l" rtl="0" fontAlgn="base">
        <a:spcBef>
          <a:spcPct val="0"/>
        </a:spcBef>
        <a:spcAft>
          <a:spcPct val="0"/>
        </a:spcAft>
        <a:defRPr sz="4400">
          <a:solidFill>
            <a:schemeClr val="tx2"/>
          </a:solidFill>
          <a:latin typeface="Tahoma" pitchFamily="1" charset="0"/>
          <a:ea typeface="MS Pゴシック" pitchFamily="-92"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Font typeface="Tahoma" pitchFamily="1" charset="0"/>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Font typeface="Tahoma" pitchFamily="1" charset="0"/>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audio" Target="../media/audio1.wav"/><Relationship Id="rId5" Type="http://schemas.openxmlformats.org/officeDocument/2006/relationships/image" Target="../media/image2.png"/><Relationship Id="rId4" Type="http://schemas.openxmlformats.org/officeDocument/2006/relationships/audio" Target="../media/audio2.wav"/></Relationships>
</file>

<file path=ppt/slides/_rels/slide10.xml.rels><?xml version="1.0" encoding="UTF-8" standalone="yes"?>
<Relationships xmlns="http://schemas.openxmlformats.org/package/2006/relationships"><Relationship Id="rId3" Type="http://schemas.openxmlformats.org/officeDocument/2006/relationships/audio" Target="../media/audio6.wav"/><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audio" Target="../media/audio10.wav"/><Relationship Id="rId2" Type="http://schemas.openxmlformats.org/officeDocument/2006/relationships/notesSlide" Target="../notesSlides/notesSlide12.xml"/><Relationship Id="rId1" Type="http://schemas.openxmlformats.org/officeDocument/2006/relationships/slideLayout" Target="../slideLayouts/slideLayout8.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6.wav"/><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8.wav"/><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9.wav"/><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62000" y="-685800"/>
            <a:ext cx="76200" cy="76200"/>
          </a:xfrm>
        </p:spPr>
        <p:txBody>
          <a:bodyPr/>
          <a:lstStyle/>
          <a:p>
            <a:pPr eaLnBrk="1" hangingPunct="1">
              <a:defRPr/>
            </a:pPr>
            <a:endParaRPr lang="en-US" smtClean="0"/>
          </a:p>
        </p:txBody>
      </p:sp>
      <p:sp>
        <p:nvSpPr>
          <p:cNvPr id="2051" name="Rectangle 3"/>
          <p:cNvSpPr>
            <a:spLocks noGrp="1" noChangeArrowheads="1"/>
          </p:cNvSpPr>
          <p:nvPr>
            <p:ph type="subTitle" idx="1"/>
          </p:nvPr>
        </p:nvSpPr>
        <p:spPr>
          <a:xfrm flipH="1" flipV="1">
            <a:off x="-2667000" y="2895600"/>
            <a:ext cx="152400" cy="76200"/>
          </a:xfrm>
        </p:spPr>
        <p:txBody>
          <a:bodyPr/>
          <a:lstStyle/>
          <a:p>
            <a:pPr eaLnBrk="1" hangingPunct="1">
              <a:defRPr/>
            </a:pPr>
            <a:endParaRPr lang="en-US" smtClean="0"/>
          </a:p>
        </p:txBody>
      </p:sp>
      <p:sp>
        <p:nvSpPr>
          <p:cNvPr id="2052" name="WordArt 4"/>
          <p:cNvSpPr>
            <a:spLocks noChangeArrowheads="1" noChangeShapeType="1" noTextEdit="1"/>
          </p:cNvSpPr>
          <p:nvPr/>
        </p:nvSpPr>
        <p:spPr bwMode="auto">
          <a:xfrm>
            <a:off x="1981200" y="914400"/>
            <a:ext cx="5105400" cy="647700"/>
          </a:xfrm>
          <a:prstGeom prst="rect">
            <a:avLst/>
          </a:prstGeom>
        </p:spPr>
        <p:txBody>
          <a:bodyPr wrap="none" fromWordArt="1">
            <a:prstTxWarp prst="textPlain">
              <a:avLst>
                <a:gd name="adj" fmla="val 50000"/>
              </a:avLst>
            </a:prstTxWarp>
            <a:scene3d>
              <a:camera prst="legacyPerspectiveBottomRight">
                <a:rot lat="0" lon="21239996" rev="0"/>
              </a:camera>
              <a:lightRig rig="legacyHarsh3" dir="l"/>
            </a:scene3d>
            <a:sp3d extrusionH="430200" prstMaterial="legacyMatte">
              <a:extrusionClr>
                <a:srgbClr val="C0C0C0"/>
              </a:extrusionClr>
            </a:sp3d>
          </a:bodyPr>
          <a:lstStyle/>
          <a:p>
            <a:pPr algn="ctr"/>
            <a:r>
              <a:rPr lang="en-US" sz="3600" kern="10">
                <a:ln w="9525">
                  <a:round/>
                  <a:headEnd/>
                  <a:tailEnd/>
                </a:ln>
                <a:gradFill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5400000" scaled="1"/>
                </a:gradFill>
                <a:latin typeface="Arial Black"/>
              </a:rPr>
              <a:t>AFRICA</a:t>
            </a:r>
          </a:p>
        </p:txBody>
      </p:sp>
      <p:sp>
        <p:nvSpPr>
          <p:cNvPr id="2053" name="WordArt 5"/>
          <p:cNvSpPr>
            <a:spLocks noChangeArrowheads="1" noChangeShapeType="1" noTextEdit="1"/>
          </p:cNvSpPr>
          <p:nvPr/>
        </p:nvSpPr>
        <p:spPr bwMode="auto">
          <a:xfrm>
            <a:off x="685800" y="3352800"/>
            <a:ext cx="7353300" cy="1257300"/>
          </a:xfrm>
          <a:prstGeom prst="rect">
            <a:avLst/>
          </a:prstGeom>
        </p:spPr>
        <p:txBody>
          <a:bodyPr wrap="none" fromWordArt="1">
            <a:prstTxWarp prst="textSlantUp">
              <a:avLst>
                <a:gd name="adj" fmla="val 32056"/>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outerShdw>
                </a:effectLst>
                <a:latin typeface="Impact"/>
              </a:rPr>
              <a:t>By: Ismail Aitcaid, And Anabel Rodriguez</a:t>
            </a:r>
          </a:p>
        </p:txBody>
      </p:sp>
      <p:pic>
        <p:nvPicPr>
          <p:cNvPr id="2054" name="Picture 6">
            <a:hlinkClick r:id="" action="ppaction://media"/>
          </p:cNvPr>
          <p:cNvPicPr>
            <a:picLocks noRot="1" noChangeAspect="1" noChangeArrowheads="1"/>
          </p:cNvPicPr>
          <p:nvPr>
            <a:wavAudioFile r:embed="rId1" name="Recorded Sound"/>
          </p:nvPr>
        </p:nvPicPr>
        <p:blipFill>
          <a:blip r:embed="rId5" cstate="print"/>
          <a:srcRect/>
          <a:stretch>
            <a:fillRect/>
          </a:stretch>
        </p:blipFill>
        <p:spPr bwMode="auto">
          <a:xfrm>
            <a:off x="-4267200" y="1066800"/>
            <a:ext cx="406400" cy="406400"/>
          </a:xfrm>
          <a:prstGeom prst="rect">
            <a:avLst/>
          </a:prstGeom>
          <a:noFill/>
          <a:ln w="9525">
            <a:noFill/>
            <a:miter lim="800000"/>
            <a:headEnd/>
            <a:tailEnd/>
          </a:ln>
        </p:spPr>
      </p:pic>
    </p:spTree>
  </p:cSld>
  <p:clrMapOvr>
    <a:masterClrMapping/>
  </p:clrMapOvr>
  <p:transition spd="slow">
    <p:wheel spokes="8"/>
    <p:sndAc>
      <p:stSnd>
        <p:snd r:embed="rId4" name="drumroll.wav"/>
      </p:stSnd>
    </p:sndAc>
  </p:transition>
  <p:timing>
    <p:tnLst>
      <p:par>
        <p:cTn id="1" dur="indefinite" restart="never" nodeType="tmRoot">
          <p:childTnLst>
            <p:seq concurrent="1" nextAc="seek">
              <p:cTn id="2" restart="whenNotActive" fill="hold" evtFilter="cancelBubble" nodeType="interactiveSeq">
                <p:stCondLst>
                  <p:cond evt="onClick" delay="0">
                    <p:tgtEl>
                      <p:spTgt spid="205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4120" fill="hold"/>
                                        <p:tgtEl>
                                          <p:spTgt spid="2054"/>
                                        </p:tgtEl>
                                      </p:cBhvr>
                                    </p:cmd>
                                  </p:childTnLst>
                                </p:cTn>
                              </p:par>
                            </p:childTnLst>
                          </p:cTn>
                        </p:par>
                      </p:childTnLst>
                    </p:cTn>
                  </p:par>
                </p:childTnLst>
              </p:cTn>
              <p:nextCondLst>
                <p:cond evt="onClick" delay="0">
                  <p:tgtEl>
                    <p:spTgt spid="2054"/>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2054"/>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East Africa</a:t>
            </a:r>
          </a:p>
        </p:txBody>
      </p:sp>
      <p:sp>
        <p:nvSpPr>
          <p:cNvPr id="3" name="Content Placeholder 2"/>
          <p:cNvSpPr>
            <a:spLocks noGrp="1"/>
          </p:cNvSpPr>
          <p:nvPr>
            <p:ph idx="1"/>
          </p:nvPr>
        </p:nvSpPr>
        <p:spPr>
          <a:xfrm>
            <a:off x="685800" y="1981200"/>
            <a:ext cx="7772400" cy="4191000"/>
          </a:xfrm>
        </p:spPr>
        <p:txBody>
          <a:bodyPr/>
          <a:lstStyle/>
          <a:p>
            <a:pPr eaLnBrk="1" hangingPunct="1">
              <a:defRPr/>
            </a:pPr>
            <a:r>
              <a:rPr lang="en-US" sz="2400" dirty="0" smtClean="0">
                <a:solidFill>
                  <a:schemeClr val="tx1"/>
                </a:solidFill>
                <a:latin typeface="+mn-lt"/>
                <a:ea typeface="+mn-ea"/>
                <a:cs typeface="+mn-cs"/>
              </a:rPr>
              <a:t>Africans exported </a:t>
            </a:r>
            <a:r>
              <a:rPr lang="en-US" sz="2400" dirty="0" smtClean="0"/>
              <a:t>ivory</a:t>
            </a:r>
            <a:r>
              <a:rPr lang="en-US" sz="2400" dirty="0" smtClean="0">
                <a:solidFill>
                  <a:schemeClr val="tx1"/>
                </a:solidFill>
                <a:latin typeface="+mn-lt"/>
                <a:ea typeface="+mn-ea"/>
                <a:cs typeface="+mn-cs"/>
              </a:rPr>
              <a:t>, </a:t>
            </a:r>
            <a:r>
              <a:rPr lang="en-US" sz="2400" dirty="0" smtClean="0"/>
              <a:t>hides</a:t>
            </a:r>
            <a:r>
              <a:rPr lang="en-US" sz="2400" dirty="0" smtClean="0">
                <a:solidFill>
                  <a:schemeClr val="tx1"/>
                </a:solidFill>
                <a:latin typeface="+mn-lt"/>
                <a:ea typeface="+mn-ea"/>
                <a:cs typeface="+mn-cs"/>
              </a:rPr>
              <a:t>, gold, and tortoise shells. They imported weapons , and porcelain. They also sold slaves. Groups of Muslim settlers from </a:t>
            </a:r>
            <a:r>
              <a:rPr lang="en-US" sz="2400" dirty="0" smtClean="0"/>
              <a:t>Persia, and Arabia</a:t>
            </a:r>
            <a:r>
              <a:rPr lang="en-US" sz="2400" dirty="0" smtClean="0">
                <a:solidFill>
                  <a:schemeClr val="tx1"/>
                </a:solidFill>
                <a:latin typeface="+mn-lt"/>
                <a:ea typeface="+mn-ea"/>
                <a:cs typeface="+mn-cs"/>
              </a:rPr>
              <a:t> began to move onto the East African Coast. These groups, strongly influenced by the ideals of Islam, formed a new, trade-based society in coastal East Africa that combined elements of Asian, African, and Islamic Cultures.  Zimbabwe were exchanged for such needed goods as </a:t>
            </a:r>
            <a:r>
              <a:rPr lang="en-US" sz="2400" dirty="0" smtClean="0"/>
              <a:t>tools</a:t>
            </a:r>
            <a:r>
              <a:rPr lang="en-US" sz="2400" dirty="0" smtClean="0">
                <a:solidFill>
                  <a:schemeClr val="tx1"/>
                </a:solidFill>
                <a:latin typeface="+mn-lt"/>
                <a:ea typeface="+mn-ea"/>
                <a:cs typeface="+mn-cs"/>
              </a:rPr>
              <a:t>, cloth, and salt. </a:t>
            </a:r>
            <a:endParaRPr lang="en-US" sz="2400" dirty="0" smtClean="0"/>
          </a:p>
        </p:txBody>
      </p:sp>
    </p:spTree>
  </p:cSld>
  <p:clrMapOvr>
    <a:masterClrMapping/>
  </p:clrMapOvr>
  <p:transition>
    <p:split dir="in"/>
    <p:sndAc>
      <p:stSnd>
        <p:snd r:embed="rId3" name="hammer.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West Africa</a:t>
            </a:r>
          </a:p>
        </p:txBody>
      </p:sp>
      <p:sp>
        <p:nvSpPr>
          <p:cNvPr id="3" name="Content Placeholder 2"/>
          <p:cNvSpPr>
            <a:spLocks noGrp="1"/>
          </p:cNvSpPr>
          <p:nvPr>
            <p:ph idx="1"/>
          </p:nvPr>
        </p:nvSpPr>
        <p:spPr/>
        <p:txBody>
          <a:bodyPr/>
          <a:lstStyle/>
          <a:p>
            <a:pPr eaLnBrk="1" hangingPunct="1">
              <a:defRPr/>
            </a:pPr>
            <a:r>
              <a:rPr lang="en-US" b="1" dirty="0" smtClean="0"/>
              <a:t>How did kingdoms of West Africa become prosperous and powerful?</a:t>
            </a:r>
          </a:p>
          <a:p>
            <a:pPr eaLnBrk="1" hangingPunct="1">
              <a:defRPr/>
            </a:pPr>
            <a:r>
              <a:rPr lang="en-US" dirty="0" smtClean="0"/>
              <a:t>They had powerful weapons, fertile soil with crops, strong army fortress, and political organizations. </a:t>
            </a:r>
            <a:endParaRPr lang="en-US" dirty="0" smtClean="0"/>
          </a:p>
        </p:txBody>
      </p:sp>
    </p:spTree>
  </p:cSld>
  <p:clrMapOvr>
    <a:masterClrMapping/>
  </p:clrMapOvr>
  <p:transition spd="med">
    <p:cover dir="ld"/>
    <p:sndAc>
      <p:stSnd>
        <p:snd r:embed="rId3" name="cashreg.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71600"/>
          </a:xfrm>
        </p:spPr>
        <p:txBody>
          <a:bodyPr/>
          <a:lstStyle/>
          <a:p>
            <a:r>
              <a:rPr lang="en-US" sz="3200" dirty="0" smtClean="0"/>
              <a:t>Thanks For Watching our PowerPoint Presentation, And hoped you liked it! </a:t>
            </a:r>
            <a:endParaRPr lang="en-US" sz="4400" dirty="0"/>
          </a:p>
        </p:txBody>
      </p:sp>
      <p:pic>
        <p:nvPicPr>
          <p:cNvPr id="5" name="Content Placeholder 4" descr="Penguins.jpg"/>
          <p:cNvPicPr>
            <a:picLocks noGrp="1" noChangeAspect="1"/>
          </p:cNvPicPr>
          <p:nvPr>
            <p:ph idx="1"/>
          </p:nvPr>
        </p:nvPicPr>
        <p:blipFill>
          <a:blip r:embed="rId4" cstate="print"/>
          <a:stretch>
            <a:fillRect/>
          </a:stretch>
        </p:blipFill>
        <p:spPr>
          <a:xfrm>
            <a:off x="0" y="1371600"/>
            <a:ext cx="4495800" cy="5486400"/>
          </a:xfrm>
        </p:spPr>
      </p:pic>
      <p:sp>
        <p:nvSpPr>
          <p:cNvPr id="4" name="Text Placeholder 3"/>
          <p:cNvSpPr>
            <a:spLocks noGrp="1"/>
          </p:cNvSpPr>
          <p:nvPr>
            <p:ph type="body" sz="half" idx="2"/>
          </p:nvPr>
        </p:nvSpPr>
        <p:spPr>
          <a:xfrm flipH="1">
            <a:off x="-3200400" y="1371600"/>
            <a:ext cx="45719" cy="715963"/>
          </a:xfrm>
        </p:spPr>
        <p:txBody>
          <a:bodyPr/>
          <a:lstStyle/>
          <a:p>
            <a:endParaRPr lang="en-US" dirty="0"/>
          </a:p>
        </p:txBody>
      </p:sp>
      <p:pic>
        <p:nvPicPr>
          <p:cNvPr id="27652" name="Picture 4" descr="http://images2.layoutsparks.com/1/208451/sea-turtle-swim-water.jpg"/>
          <p:cNvPicPr>
            <a:picLocks noChangeAspect="1" noChangeArrowheads="1"/>
          </p:cNvPicPr>
          <p:nvPr/>
        </p:nvPicPr>
        <p:blipFill>
          <a:blip r:embed="rId5" cstate="print"/>
          <a:srcRect/>
          <a:stretch>
            <a:fillRect/>
          </a:stretch>
        </p:blipFill>
        <p:spPr bwMode="auto">
          <a:xfrm>
            <a:off x="4495800" y="1371600"/>
            <a:ext cx="4648200" cy="5486400"/>
          </a:xfrm>
          <a:prstGeom prst="rect">
            <a:avLst/>
          </a:prstGeom>
          <a:noFill/>
        </p:spPr>
      </p:pic>
    </p:spTree>
  </p:cSld>
  <p:clrMapOvr>
    <a:masterClrMapping/>
  </p:clrMapOvr>
  <p:transition spd="slow">
    <p:wheel spokes="8"/>
    <p:sndAc>
      <p:stSnd>
        <p:snd r:embed="rId3" name="applause.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defRPr/>
            </a:pPr>
            <a:r>
              <a:rPr lang="en-US" smtClean="0"/>
              <a:t>Vocabulary</a:t>
            </a:r>
          </a:p>
        </p:txBody>
      </p:sp>
      <p:sp>
        <p:nvSpPr>
          <p:cNvPr id="8195" name="Rectangle 3"/>
          <p:cNvSpPr>
            <a:spLocks noGrp="1" noChangeArrowheads="1"/>
          </p:cNvSpPr>
          <p:nvPr>
            <p:ph type="body" idx="1"/>
          </p:nvPr>
        </p:nvSpPr>
        <p:spPr/>
        <p:txBody>
          <a:bodyPr/>
          <a:lstStyle/>
          <a:p>
            <a:pPr lvl="1" eaLnBrk="1" hangingPunct="1">
              <a:defRPr/>
            </a:pPr>
            <a:r>
              <a:rPr lang="en-US" smtClean="0"/>
              <a:t>Savannas</a:t>
            </a:r>
          </a:p>
          <a:p>
            <a:pPr lvl="1" eaLnBrk="1" hangingPunct="1">
              <a:defRPr/>
            </a:pPr>
            <a:r>
              <a:rPr lang="en-US" smtClean="0"/>
              <a:t>Tropical Rain Forests</a:t>
            </a:r>
          </a:p>
          <a:p>
            <a:pPr lvl="1" eaLnBrk="1" hangingPunct="1">
              <a:defRPr/>
            </a:pPr>
            <a:r>
              <a:rPr lang="en-US" smtClean="0"/>
              <a:t>Jungle</a:t>
            </a:r>
          </a:p>
          <a:p>
            <a:pPr lvl="1" eaLnBrk="1" hangingPunct="1">
              <a:defRPr/>
            </a:pPr>
            <a:r>
              <a:rPr lang="en-US" smtClean="0"/>
              <a:t>Linguists</a:t>
            </a:r>
          </a:p>
          <a:p>
            <a:pPr lvl="1" eaLnBrk="1" hangingPunct="1">
              <a:defRPr/>
            </a:pPr>
            <a:r>
              <a:rPr lang="en-US" smtClean="0"/>
              <a:t>Oral Traditions</a:t>
            </a:r>
          </a:p>
          <a:p>
            <a:pPr lvl="1" eaLnBrk="1" hangingPunct="1">
              <a:defRPr/>
            </a:pPr>
            <a:r>
              <a:rPr lang="en-US" smtClean="0"/>
              <a:t>Matrilineal</a:t>
            </a:r>
          </a:p>
          <a:p>
            <a:pPr lvl="1" eaLnBrk="1" hangingPunct="1">
              <a:buFont typeface="Tahoma" pitchFamily="1" charset="0"/>
              <a:buNone/>
              <a:defRPr/>
            </a:pPr>
            <a:endParaRPr lang="en-US" smtClean="0"/>
          </a:p>
        </p:txBody>
      </p:sp>
      <p:sp>
        <p:nvSpPr>
          <p:cNvPr id="3076" name="Rectangle 5"/>
          <p:cNvSpPr>
            <a:spLocks noChangeArrowheads="1"/>
          </p:cNvSpPr>
          <p:nvPr/>
        </p:nvSpPr>
        <p:spPr bwMode="auto">
          <a:xfrm>
            <a:off x="3233738" y="6202363"/>
            <a:ext cx="184150" cy="457200"/>
          </a:xfrm>
          <a:prstGeom prst="rect">
            <a:avLst/>
          </a:prstGeom>
          <a:noFill/>
          <a:ln w="9525">
            <a:noFill/>
            <a:miter lim="800000"/>
            <a:headEnd/>
            <a:tailEnd/>
          </a:ln>
        </p:spPr>
        <p:txBody>
          <a:bodyPr wrap="none">
            <a:spAutoFit/>
          </a:bodyPr>
          <a:lstStyle/>
          <a:p>
            <a:endParaRPr lang="en-US"/>
          </a:p>
        </p:txBody>
      </p:sp>
    </p:spTree>
  </p:cSld>
  <p:clrMapOvr>
    <a:masterClrMapping/>
  </p:clrMapOvr>
  <p:transition spd="slow">
    <p:dissolve/>
    <p:sndAc>
      <p:stSnd>
        <p:snd r:embed="rId3" name="explode.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defRPr/>
            </a:pPr>
            <a:r>
              <a:rPr lang="en-US" smtClean="0"/>
              <a:t>Identify</a:t>
            </a:r>
          </a:p>
        </p:txBody>
      </p:sp>
      <p:sp>
        <p:nvSpPr>
          <p:cNvPr id="11267" name="Rectangle 3"/>
          <p:cNvSpPr>
            <a:spLocks noGrp="1" noChangeArrowheads="1"/>
          </p:cNvSpPr>
          <p:nvPr>
            <p:ph type="body" idx="1"/>
          </p:nvPr>
        </p:nvSpPr>
        <p:spPr/>
        <p:txBody>
          <a:bodyPr/>
          <a:lstStyle/>
          <a:p>
            <a:pPr eaLnBrk="1" hangingPunct="1">
              <a:defRPr/>
            </a:pPr>
            <a:r>
              <a:rPr lang="en-US" sz="2800" smtClean="0"/>
              <a:t>Bantu</a:t>
            </a:r>
          </a:p>
          <a:p>
            <a:pPr eaLnBrk="1" hangingPunct="1">
              <a:defRPr/>
            </a:pPr>
            <a:r>
              <a:rPr lang="en-US" sz="2800" smtClean="0"/>
              <a:t>King ‘Ezana</a:t>
            </a:r>
          </a:p>
          <a:p>
            <a:pPr eaLnBrk="1" hangingPunct="1">
              <a:defRPr/>
            </a:pPr>
            <a:r>
              <a:rPr lang="en-US" sz="2800" smtClean="0"/>
              <a:t>Swahili</a:t>
            </a:r>
          </a:p>
          <a:p>
            <a:pPr eaLnBrk="1" hangingPunct="1">
              <a:defRPr/>
            </a:pPr>
            <a:r>
              <a:rPr lang="en-US" sz="2800" smtClean="0"/>
              <a:t>Shona</a:t>
            </a:r>
          </a:p>
          <a:p>
            <a:pPr eaLnBrk="1" hangingPunct="1">
              <a:defRPr/>
            </a:pPr>
            <a:r>
              <a:rPr lang="en-US" sz="2800" smtClean="0"/>
              <a:t>Tunka Manin</a:t>
            </a:r>
          </a:p>
          <a:p>
            <a:pPr eaLnBrk="1" hangingPunct="1">
              <a:defRPr/>
            </a:pPr>
            <a:r>
              <a:rPr lang="en-US" sz="2800" smtClean="0"/>
              <a:t>Mansa Musa</a:t>
            </a:r>
          </a:p>
          <a:p>
            <a:pPr eaLnBrk="1" hangingPunct="1">
              <a:defRPr/>
            </a:pPr>
            <a:r>
              <a:rPr lang="en-US" sz="2800" smtClean="0"/>
              <a:t>Sonni ‘Ali</a:t>
            </a:r>
          </a:p>
          <a:p>
            <a:pPr eaLnBrk="1" hangingPunct="1">
              <a:defRPr/>
            </a:pPr>
            <a:r>
              <a:rPr lang="en-US" sz="2800" smtClean="0"/>
              <a:t>Mohammed I Askia</a:t>
            </a:r>
          </a:p>
        </p:txBody>
      </p:sp>
    </p:spTree>
  </p:cSld>
  <p:clrMapOvr>
    <a:masterClrMapping/>
  </p:clrMapOvr>
  <p:transition spd="slow">
    <p:diamond/>
    <p:sndAc>
      <p:stSnd>
        <p:snd r:embed="rId3" name="chimes.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Section 1: Reading Checks</a:t>
            </a:r>
          </a:p>
        </p:txBody>
      </p:sp>
      <p:sp>
        <p:nvSpPr>
          <p:cNvPr id="3" name="Content Placeholder 2"/>
          <p:cNvSpPr>
            <a:spLocks noGrp="1"/>
          </p:cNvSpPr>
          <p:nvPr>
            <p:ph idx="1"/>
          </p:nvPr>
        </p:nvSpPr>
        <p:spPr/>
        <p:txBody>
          <a:bodyPr/>
          <a:lstStyle/>
          <a:p>
            <a:pPr eaLnBrk="1" hangingPunct="1">
              <a:defRPr/>
            </a:pPr>
            <a:r>
              <a:rPr lang="en-US" dirty="0" smtClean="0"/>
              <a:t>What geographic features of Africa affected human cultures?</a:t>
            </a:r>
          </a:p>
          <a:p>
            <a:pPr eaLnBrk="1" hangingPunct="1">
              <a:defRPr/>
            </a:pPr>
            <a:r>
              <a:rPr lang="en-US" dirty="0" smtClean="0"/>
              <a:t>How did historians learn about the migrations of early peoples?</a:t>
            </a:r>
          </a:p>
          <a:p>
            <a:pPr eaLnBrk="1" hangingPunct="1">
              <a:defRPr/>
            </a:pPr>
            <a:r>
              <a:rPr lang="en-US" dirty="0" smtClean="0"/>
              <a:t>What were the predominant patterns of life in many early African societies? </a:t>
            </a:r>
          </a:p>
        </p:txBody>
      </p:sp>
    </p:spTree>
  </p:cSld>
  <p:clrMapOvr>
    <a:masterClrMapping/>
  </p:clrMapOvr>
  <p:transition spd="slow">
    <p:pull dir="ru"/>
    <p:sndAc>
      <p:stSnd>
        <p:snd r:embed="rId3" name="cashreg.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Africa</a:t>
            </a:r>
          </a:p>
        </p:txBody>
      </p:sp>
      <p:sp>
        <p:nvSpPr>
          <p:cNvPr id="3" name="Content Placeholder 2"/>
          <p:cNvSpPr>
            <a:spLocks noGrp="1"/>
          </p:cNvSpPr>
          <p:nvPr>
            <p:ph idx="1"/>
          </p:nvPr>
        </p:nvSpPr>
        <p:spPr>
          <a:xfrm>
            <a:off x="685800" y="1981200"/>
            <a:ext cx="7772400" cy="4572000"/>
          </a:xfrm>
        </p:spPr>
        <p:txBody>
          <a:bodyPr/>
          <a:lstStyle/>
          <a:p>
            <a:pPr eaLnBrk="1" hangingPunct="1">
              <a:defRPr/>
            </a:pPr>
            <a:r>
              <a:rPr lang="en-US" sz="3000" dirty="0" smtClean="0"/>
              <a:t>1.) The well-fertile soil helped grow crops for the people, and farmers such as sorghum, millet, and rice. They also had cattle's.</a:t>
            </a:r>
          </a:p>
          <a:p>
            <a:pPr eaLnBrk="1" hangingPunct="1">
              <a:defRPr/>
            </a:pPr>
            <a:r>
              <a:rPr lang="en-US" sz="3000" dirty="0" smtClean="0"/>
              <a:t>2.) By the type </a:t>
            </a:r>
            <a:r>
              <a:rPr lang="en-US" sz="3000" dirty="0" smtClean="0"/>
              <a:t>of seasons crop grows, oral traditions, languages, and their footmarks.</a:t>
            </a:r>
          </a:p>
          <a:p>
            <a:pPr eaLnBrk="1" hangingPunct="1">
              <a:defRPr/>
            </a:pPr>
            <a:r>
              <a:rPr lang="en-US" sz="3000" dirty="0" smtClean="0"/>
              <a:t>3.) That they live in small, independent farming, herding, or fishing villages. Also, they were matrilineal.</a:t>
            </a:r>
          </a:p>
        </p:txBody>
      </p:sp>
    </p:spTree>
  </p:cSld>
  <p:clrMapOvr>
    <a:masterClrMapping/>
  </p:clrMapOvr>
  <p:transition spd="med">
    <p:split orient="vert"/>
    <p:sndAc>
      <p:stSnd>
        <p:snd r:embed="rId3" name="hammer.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Section 2: Reading Checks</a:t>
            </a:r>
          </a:p>
        </p:txBody>
      </p:sp>
      <p:sp>
        <p:nvSpPr>
          <p:cNvPr id="3" name="Content Placeholder 2"/>
          <p:cNvSpPr>
            <a:spLocks noGrp="1"/>
          </p:cNvSpPr>
          <p:nvPr>
            <p:ph idx="1"/>
          </p:nvPr>
        </p:nvSpPr>
        <p:spPr/>
        <p:txBody>
          <a:bodyPr/>
          <a:lstStyle/>
          <a:p>
            <a:pPr eaLnBrk="1" hangingPunct="1">
              <a:defRPr/>
            </a:pPr>
            <a:r>
              <a:rPr lang="en-US" dirty="0" smtClean="0"/>
              <a:t>How did Kush develop as an independent kingdom?</a:t>
            </a:r>
          </a:p>
          <a:p>
            <a:pPr eaLnBrk="1" hangingPunct="1">
              <a:defRPr/>
            </a:pPr>
            <a:r>
              <a:rPr lang="en-US" dirty="0" smtClean="0"/>
              <a:t>How did Aksum develop as an independent kingdom?</a:t>
            </a:r>
          </a:p>
        </p:txBody>
      </p:sp>
    </p:spTree>
  </p:cSld>
  <p:clrMapOvr>
    <a:masterClrMapping/>
  </p:clrMapOvr>
  <p:transition spd="med">
    <p:wedge/>
    <p:sndAc>
      <p:stSnd>
        <p:snd r:embed="rId3" name="breeze.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defRPr/>
            </a:pPr>
            <a:r>
              <a:rPr lang="en-US" smtClean="0"/>
              <a:t>Kush</a:t>
            </a:r>
          </a:p>
        </p:txBody>
      </p:sp>
      <p:sp>
        <p:nvSpPr>
          <p:cNvPr id="16387" name="Rectangle 3"/>
          <p:cNvSpPr>
            <a:spLocks noGrp="1" noChangeArrowheads="1"/>
          </p:cNvSpPr>
          <p:nvPr>
            <p:ph type="body" idx="1"/>
          </p:nvPr>
        </p:nvSpPr>
        <p:spPr/>
        <p:txBody>
          <a:bodyPr/>
          <a:lstStyle/>
          <a:p>
            <a:pPr eaLnBrk="1" hangingPunct="1">
              <a:lnSpc>
                <a:spcPct val="90000"/>
              </a:lnSpc>
              <a:defRPr/>
            </a:pPr>
            <a:r>
              <a:rPr lang="en-US" sz="1800" dirty="0" smtClean="0"/>
              <a:t>This kingdom is really important in trade. Gold, ivory, ebony, and ostrich feathers were taken through </a:t>
            </a:r>
            <a:r>
              <a:rPr lang="en-US" sz="1800" dirty="0" err="1" smtClean="0"/>
              <a:t>Nubia</a:t>
            </a:r>
            <a:r>
              <a:rPr lang="en-US" sz="1800" dirty="0" smtClean="0"/>
              <a:t>. In about 1600 B.C. a Nubian trading center on the Nile called </a:t>
            </a:r>
            <a:r>
              <a:rPr lang="en-US" sz="1800" dirty="0" err="1" smtClean="0"/>
              <a:t>Karmah</a:t>
            </a:r>
            <a:r>
              <a:rPr lang="en-US" sz="1800" dirty="0" smtClean="0"/>
              <a:t> emerged. The capital of Kush was located at Napata. At first, Kush was close to Egypt. But, in about 1520 B.C. the rulers of Egypt’s New Kingdom conquered </a:t>
            </a:r>
            <a:r>
              <a:rPr lang="en-US" sz="1800" dirty="0" err="1" smtClean="0"/>
              <a:t>Nubia</a:t>
            </a:r>
            <a:r>
              <a:rPr lang="en-US" sz="1800" dirty="0" smtClean="0"/>
              <a:t> and Kush. For the next 500 years Kush was governed by pharaohs. But, in about 1750 B.C. Kush conquered Upper Egypt. In 671 B.C. the Assyrians armed with iron weapons invaded Kush, which weakened the kingdom very, much. Then 80 years later Napata was captured by an Egyptian force. The kingdom of Kush got together again, and eventually  a new period of culture began. The new capital was Meroe. The region’s fertile soil made Meroe a good place for Agriculture. The people of Meroe built really good pyramids, and temples and crafted well made pottery and metal ornaments. But, Kush may have lost control over their trade routes as they were taken over by a rival state named, Aksum.</a:t>
            </a:r>
          </a:p>
        </p:txBody>
      </p:sp>
    </p:spTree>
  </p:cSld>
  <p:clrMapOvr>
    <a:masterClrMapping/>
  </p:clrMapOvr>
  <p:transition spd="med">
    <p:newsflash/>
    <p:sndAc>
      <p:stSnd>
        <p:snd r:embed="rId3" name="camera.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Aksum</a:t>
            </a:r>
          </a:p>
        </p:txBody>
      </p:sp>
      <p:sp>
        <p:nvSpPr>
          <p:cNvPr id="3" name="Content Placeholder 2"/>
          <p:cNvSpPr>
            <a:spLocks noGrp="1"/>
          </p:cNvSpPr>
          <p:nvPr>
            <p:ph idx="1"/>
          </p:nvPr>
        </p:nvSpPr>
        <p:spPr>
          <a:xfrm>
            <a:off x="685800" y="1981200"/>
            <a:ext cx="7772400" cy="4267200"/>
          </a:xfrm>
        </p:spPr>
        <p:txBody>
          <a:bodyPr/>
          <a:lstStyle/>
          <a:p>
            <a:pPr eaLnBrk="1" hangingPunct="1">
              <a:defRPr/>
            </a:pPr>
            <a:r>
              <a:rPr lang="en-US" sz="1700" dirty="0" smtClean="0"/>
              <a:t>By about the A.D. 100s, the people of Aksum had made an independent kingdom that had a lot of ivory trading. As Kush was going down hill, Aksum was competing for control of trade in Eastern Africa. Aksum sent gold, rhinoceros horns, ivory, incense, and decorative obsidian stone to Mediterranean countries by Egypt. The </a:t>
            </a:r>
            <a:r>
              <a:rPr lang="en-US" sz="1700" dirty="0" err="1" smtClean="0"/>
              <a:t>Aksumites</a:t>
            </a:r>
            <a:r>
              <a:rPr lang="en-US" sz="1700" dirty="0" smtClean="0"/>
              <a:t> imported glass, metal ornaments,  pottery, wine, and olive oil. Plus, Aksum also minted its own coins. By about  A.D. 300 Aksum was a military power. In A.D. 350 King </a:t>
            </a:r>
            <a:r>
              <a:rPr lang="en-US" sz="1700" dirty="0" err="1" smtClean="0"/>
              <a:t>Ezana</a:t>
            </a:r>
            <a:r>
              <a:rPr lang="en-US" sz="1700" dirty="0" smtClean="0"/>
              <a:t> of Aksum conquered Kush. King </a:t>
            </a:r>
            <a:r>
              <a:rPr lang="en-US" sz="1700" dirty="0" err="1" smtClean="0"/>
              <a:t>Ezana</a:t>
            </a:r>
            <a:r>
              <a:rPr lang="en-US" sz="1700" dirty="0" smtClean="0"/>
              <a:t> wanted </a:t>
            </a:r>
            <a:r>
              <a:rPr lang="en-US" sz="1700" dirty="0" err="1" smtClean="0"/>
              <a:t>Christiananity</a:t>
            </a:r>
            <a:r>
              <a:rPr lang="en-US" sz="1700" dirty="0" smtClean="0"/>
              <a:t> in the history of Eastern Africa. </a:t>
            </a:r>
            <a:r>
              <a:rPr lang="en-US" sz="1700" dirty="0" err="1" smtClean="0"/>
              <a:t>Christiananity</a:t>
            </a:r>
            <a:r>
              <a:rPr lang="en-US" sz="1700" dirty="0" smtClean="0"/>
              <a:t> became a powerful influence in this region. Aksum became a major center for long-distance trading throughout coastal East Africa. The Persians a trade rival, had gained a lot of control over the Red Sea trade. In the early A.D. 700s, the rise of Islamic Arab power led to new competition with Aksum. Arab forces won control over both the Arabian and African sides of the Red Sea. Overall Aksum lost control over most of its trade and slowly went down hill as a political power.</a:t>
            </a:r>
          </a:p>
        </p:txBody>
      </p:sp>
    </p:spTree>
  </p:cSld>
  <p:clrMapOvr>
    <a:masterClrMapping/>
  </p:clrMapOvr>
  <p:transition spd="slow">
    <p:comb/>
    <p:sndAc>
      <p:stSnd>
        <p:snd r:embed="rId3" name="chimes.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Section 3: Reading Checks</a:t>
            </a:r>
          </a:p>
        </p:txBody>
      </p:sp>
      <p:sp>
        <p:nvSpPr>
          <p:cNvPr id="3" name="Content Placeholder 2"/>
          <p:cNvSpPr>
            <a:spLocks noGrp="1"/>
          </p:cNvSpPr>
          <p:nvPr>
            <p:ph idx="1"/>
          </p:nvPr>
        </p:nvSpPr>
        <p:spPr/>
        <p:txBody>
          <a:bodyPr/>
          <a:lstStyle/>
          <a:p>
            <a:pPr eaLnBrk="1" hangingPunct="1">
              <a:defRPr/>
            </a:pPr>
            <a:r>
              <a:rPr lang="en-US" dirty="0" smtClean="0"/>
              <a:t>How did trade develop along the East African coast?</a:t>
            </a:r>
          </a:p>
          <a:p>
            <a:pPr eaLnBrk="1" hangingPunct="1">
              <a:defRPr/>
            </a:pPr>
            <a:r>
              <a:rPr lang="en-US" dirty="0" smtClean="0"/>
              <a:t>How did kingdoms of West Africa become prosperous and powerful?</a:t>
            </a:r>
          </a:p>
        </p:txBody>
      </p:sp>
    </p:spTree>
  </p:cSld>
  <p:clrMapOvr>
    <a:masterClrMapping/>
  </p:clrMapOvr>
  <p:transition spd="med">
    <p:strips dir="rd"/>
    <p:sndAc>
      <p:stSnd>
        <p:snd r:embed="rId3" name="laser.wav"/>
      </p:stSnd>
    </p:sndAc>
  </p:transition>
  <p:timing>
    <p:tnLst>
      <p:par>
        <p:cTn id="1" dur="indefinite" restart="never" nodeType="tmRoot"/>
      </p:par>
    </p:tnLst>
  </p:timing>
</p:sld>
</file>

<file path=ppt/theme/theme1.xml><?xml version="1.0" encoding="utf-8"?>
<a:theme xmlns:a="http://schemas.openxmlformats.org/drawingml/2006/main" name="Desert">
  <a:themeElements>
    <a:clrScheme name="Desert 1">
      <a:dk1>
        <a:srgbClr val="000000"/>
      </a:dk1>
      <a:lt1>
        <a:srgbClr val="FFF367"/>
      </a:lt1>
      <a:dk2>
        <a:srgbClr val="9C321C"/>
      </a:dk2>
      <a:lt2>
        <a:srgbClr val="FABD27"/>
      </a:lt2>
      <a:accent1>
        <a:srgbClr val="E4672D"/>
      </a:accent1>
      <a:accent2>
        <a:srgbClr val="FF9966"/>
      </a:accent2>
      <a:accent3>
        <a:srgbClr val="CBADAB"/>
      </a:accent3>
      <a:accent4>
        <a:srgbClr val="DAD057"/>
      </a:accent4>
      <a:accent5>
        <a:srgbClr val="EFB8AD"/>
      </a:accent5>
      <a:accent6>
        <a:srgbClr val="E78A5C"/>
      </a:accent6>
      <a:hlink>
        <a:srgbClr val="CC3300"/>
      </a:hlink>
      <a:folHlink>
        <a:srgbClr val="996600"/>
      </a:folHlink>
    </a:clrScheme>
    <a:fontScheme name="Desert">
      <a:majorFont>
        <a:latin typeface="Tahoma"/>
        <a:ea typeface="MS Pゴシック"/>
        <a:cs typeface=""/>
      </a:majorFont>
      <a:minorFont>
        <a:latin typeface="Tahoma"/>
        <a:ea typeface="MS P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Desert 1">
        <a:dk1>
          <a:srgbClr val="000000"/>
        </a:dk1>
        <a:lt1>
          <a:srgbClr val="FFF367"/>
        </a:lt1>
        <a:dk2>
          <a:srgbClr val="9C321C"/>
        </a:dk2>
        <a:lt2>
          <a:srgbClr val="FABD27"/>
        </a:lt2>
        <a:accent1>
          <a:srgbClr val="E4672D"/>
        </a:accent1>
        <a:accent2>
          <a:srgbClr val="FF9966"/>
        </a:accent2>
        <a:accent3>
          <a:srgbClr val="CBADAB"/>
        </a:accent3>
        <a:accent4>
          <a:srgbClr val="DAD057"/>
        </a:accent4>
        <a:accent5>
          <a:srgbClr val="EFB8AD"/>
        </a:accent5>
        <a:accent6>
          <a:srgbClr val="E78A5C"/>
        </a:accent6>
        <a:hlink>
          <a:srgbClr val="CC3300"/>
        </a:hlink>
        <a:folHlink>
          <a:srgbClr val="9966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KCA:Applications:Microsoft Office 2004:Templates:Presentations:Designs:Desert</Template>
  <TotalTime>335</TotalTime>
  <Words>769</Words>
  <Application>Microsoft Office PowerPoint</Application>
  <PresentationFormat>On-screen Show (4:3)</PresentationFormat>
  <Paragraphs>54</Paragraphs>
  <Slides>12</Slides>
  <Notes>12</Notes>
  <HiddenSlides>0</HiddenSlides>
  <MMClips>1</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Desert</vt:lpstr>
      <vt:lpstr>Slide 1</vt:lpstr>
      <vt:lpstr>Vocabulary</vt:lpstr>
      <vt:lpstr>Identify</vt:lpstr>
      <vt:lpstr>Section 1: Reading Checks</vt:lpstr>
      <vt:lpstr>Africa</vt:lpstr>
      <vt:lpstr>Section 2: Reading Checks</vt:lpstr>
      <vt:lpstr>Kush</vt:lpstr>
      <vt:lpstr>Aksum</vt:lpstr>
      <vt:lpstr>Section 3: Reading Checks</vt:lpstr>
      <vt:lpstr>East Africa</vt:lpstr>
      <vt:lpstr>West Africa</vt:lpstr>
      <vt:lpstr>Thanks For Watching our PowerPoint Presentation, And hoped you liked it! </vt:lpstr>
    </vt:vector>
  </TitlesOfParts>
  <Company>J.W. Mitchell High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Nick Marino</dc:creator>
  <cp:lastModifiedBy>Maria L Rodriguez</cp:lastModifiedBy>
  <cp:revision>30</cp:revision>
  <dcterms:created xsi:type="dcterms:W3CDTF">1970-01-01T00:02:46Z</dcterms:created>
  <dcterms:modified xsi:type="dcterms:W3CDTF">2010-05-26T23:56:33Z</dcterms:modified>
</cp:coreProperties>
</file>